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40" r:id="rId9"/>
    <p:sldId id="341" r:id="rId10"/>
    <p:sldId id="342" r:id="rId11"/>
    <p:sldId id="343" r:id="rId12"/>
    <p:sldId id="345" r:id="rId13"/>
    <p:sldId id="344" r:id="rId14"/>
    <p:sldId id="347" r:id="rId15"/>
    <p:sldId id="348" r:id="rId16"/>
    <p:sldId id="350" r:id="rId17"/>
    <p:sldId id="352" r:id="rId18"/>
    <p:sldId id="351" r:id="rId19"/>
    <p:sldId id="353" r:id="rId20"/>
    <p:sldId id="354" r:id="rId21"/>
    <p:sldId id="346" r:id="rId22"/>
    <p:sldId id="355" r:id="rId23"/>
    <p:sldId id="363" r:id="rId24"/>
    <p:sldId id="356" r:id="rId25"/>
    <p:sldId id="357" r:id="rId26"/>
    <p:sldId id="358" r:id="rId27"/>
    <p:sldId id="359" r:id="rId28"/>
    <p:sldId id="361" r:id="rId29"/>
    <p:sldId id="349" r:id="rId3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A"/>
    <a:srgbClr val="9E8650"/>
    <a:srgbClr val="00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1D26F-0202-9846-9700-0ACA7086B8B1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F5CD-4771-E647-89E2-DECAF2F356EE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52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AAF9-6CF0-46F8-9D3F-0C14F284E1CE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7F67-618E-481E-8DB6-6CC736623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4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7423">
              <a:defRPr>
                <a:solidFill>
                  <a:schemeClr val="tx1"/>
                </a:solidFill>
                <a:latin typeface="Arial" charset="0"/>
              </a:defRPr>
            </a:lvl1pPr>
            <a:lvl2pPr marL="695249" indent="-267288" defTabSz="857423">
              <a:defRPr>
                <a:solidFill>
                  <a:schemeClr val="tx1"/>
                </a:solidFill>
                <a:latin typeface="Arial" charset="0"/>
              </a:defRPr>
            </a:lvl2pPr>
            <a:lvl3pPr marL="1070653" indent="-213230" defTabSz="857423">
              <a:defRPr>
                <a:solidFill>
                  <a:schemeClr val="tx1"/>
                </a:solidFill>
                <a:latin typeface="Arial" charset="0"/>
              </a:defRPr>
            </a:lvl3pPr>
            <a:lvl4pPr marL="1498613" indent="-213230" defTabSz="857423">
              <a:defRPr>
                <a:solidFill>
                  <a:schemeClr val="tx1"/>
                </a:solidFill>
                <a:latin typeface="Arial" charset="0"/>
              </a:defRPr>
            </a:lvl4pPr>
            <a:lvl5pPr marL="1926574" indent="-213230" defTabSz="857423">
              <a:defRPr>
                <a:solidFill>
                  <a:schemeClr val="tx1"/>
                </a:solidFill>
                <a:latin typeface="Arial" charset="0"/>
              </a:defRPr>
            </a:lvl5pPr>
            <a:lvl6pPr marL="2359040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1505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3971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436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CFF871-7678-4CF9-905C-0588A9359237}" type="slidenum">
              <a:rPr lang="nl-NL" altLang="en-US"/>
              <a:pPr/>
              <a:t>8</a:t>
            </a:fld>
            <a:endParaRPr lang="nl-NL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6917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6777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7423">
              <a:defRPr>
                <a:solidFill>
                  <a:schemeClr val="tx1"/>
                </a:solidFill>
                <a:latin typeface="Arial" charset="0"/>
              </a:defRPr>
            </a:lvl1pPr>
            <a:lvl2pPr marL="695249" indent="-267288" defTabSz="857423">
              <a:defRPr>
                <a:solidFill>
                  <a:schemeClr val="tx1"/>
                </a:solidFill>
                <a:latin typeface="Arial" charset="0"/>
              </a:defRPr>
            </a:lvl2pPr>
            <a:lvl3pPr marL="1070653" indent="-213230" defTabSz="857423">
              <a:defRPr>
                <a:solidFill>
                  <a:schemeClr val="tx1"/>
                </a:solidFill>
                <a:latin typeface="Arial" charset="0"/>
              </a:defRPr>
            </a:lvl3pPr>
            <a:lvl4pPr marL="1498613" indent="-213230" defTabSz="857423">
              <a:defRPr>
                <a:solidFill>
                  <a:schemeClr val="tx1"/>
                </a:solidFill>
                <a:latin typeface="Arial" charset="0"/>
              </a:defRPr>
            </a:lvl4pPr>
            <a:lvl5pPr marL="1926574" indent="-213230" defTabSz="857423">
              <a:defRPr>
                <a:solidFill>
                  <a:schemeClr val="tx1"/>
                </a:solidFill>
                <a:latin typeface="Arial" charset="0"/>
              </a:defRPr>
            </a:lvl5pPr>
            <a:lvl6pPr marL="2359040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1505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3971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436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D8049C-76FA-4361-90E4-A772993D88FD}" type="slidenum">
              <a:rPr lang="nl-NL" altLang="en-US"/>
              <a:pPr/>
              <a:t>9</a:t>
            </a:fld>
            <a:endParaRPr lang="nl-NL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6917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0803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7423">
              <a:defRPr>
                <a:solidFill>
                  <a:schemeClr val="tx1"/>
                </a:solidFill>
                <a:latin typeface="Arial" charset="0"/>
              </a:defRPr>
            </a:lvl1pPr>
            <a:lvl2pPr marL="695249" indent="-267288" defTabSz="857423">
              <a:defRPr>
                <a:solidFill>
                  <a:schemeClr val="tx1"/>
                </a:solidFill>
                <a:latin typeface="Arial" charset="0"/>
              </a:defRPr>
            </a:lvl2pPr>
            <a:lvl3pPr marL="1070653" indent="-213230" defTabSz="857423">
              <a:defRPr>
                <a:solidFill>
                  <a:schemeClr val="tx1"/>
                </a:solidFill>
                <a:latin typeface="Arial" charset="0"/>
              </a:defRPr>
            </a:lvl3pPr>
            <a:lvl4pPr marL="1498613" indent="-213230" defTabSz="857423">
              <a:defRPr>
                <a:solidFill>
                  <a:schemeClr val="tx1"/>
                </a:solidFill>
                <a:latin typeface="Arial" charset="0"/>
              </a:defRPr>
            </a:lvl4pPr>
            <a:lvl5pPr marL="1926574" indent="-213230" defTabSz="857423">
              <a:defRPr>
                <a:solidFill>
                  <a:schemeClr val="tx1"/>
                </a:solidFill>
                <a:latin typeface="Arial" charset="0"/>
              </a:defRPr>
            </a:lvl5pPr>
            <a:lvl6pPr marL="2359040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1505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3971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436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AF1743-0AD8-40A6-A2F6-137EE5623387}" type="slidenum">
              <a:rPr lang="nl-NL" altLang="en-US"/>
              <a:pPr/>
              <a:t>10</a:t>
            </a:fld>
            <a:endParaRPr lang="nl-NL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6917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5215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7423">
              <a:defRPr>
                <a:solidFill>
                  <a:schemeClr val="tx1"/>
                </a:solidFill>
                <a:latin typeface="Arial" charset="0"/>
              </a:defRPr>
            </a:lvl1pPr>
            <a:lvl2pPr marL="695249" indent="-267288" defTabSz="857423">
              <a:defRPr>
                <a:solidFill>
                  <a:schemeClr val="tx1"/>
                </a:solidFill>
                <a:latin typeface="Arial" charset="0"/>
              </a:defRPr>
            </a:lvl2pPr>
            <a:lvl3pPr marL="1070653" indent="-213230" defTabSz="857423">
              <a:defRPr>
                <a:solidFill>
                  <a:schemeClr val="tx1"/>
                </a:solidFill>
                <a:latin typeface="Arial" charset="0"/>
              </a:defRPr>
            </a:lvl3pPr>
            <a:lvl4pPr marL="1498613" indent="-213230" defTabSz="857423">
              <a:defRPr>
                <a:solidFill>
                  <a:schemeClr val="tx1"/>
                </a:solidFill>
                <a:latin typeface="Arial" charset="0"/>
              </a:defRPr>
            </a:lvl4pPr>
            <a:lvl5pPr marL="1926574" indent="-213230" defTabSz="857423">
              <a:defRPr>
                <a:solidFill>
                  <a:schemeClr val="tx1"/>
                </a:solidFill>
                <a:latin typeface="Arial" charset="0"/>
              </a:defRPr>
            </a:lvl5pPr>
            <a:lvl6pPr marL="2359040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1505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3971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436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07E9E0-8F12-4EFB-9056-E7A214F33E9C}" type="slidenum">
              <a:rPr lang="nl-NL" altLang="en-US"/>
              <a:pPr/>
              <a:t>13</a:t>
            </a:fld>
            <a:endParaRPr lang="nl-NL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6917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2574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7423">
              <a:defRPr>
                <a:solidFill>
                  <a:schemeClr val="tx1"/>
                </a:solidFill>
                <a:latin typeface="Arial" charset="0"/>
              </a:defRPr>
            </a:lvl1pPr>
            <a:lvl2pPr marL="695249" indent="-267288" defTabSz="857423">
              <a:defRPr>
                <a:solidFill>
                  <a:schemeClr val="tx1"/>
                </a:solidFill>
                <a:latin typeface="Arial" charset="0"/>
              </a:defRPr>
            </a:lvl2pPr>
            <a:lvl3pPr marL="1070653" indent="-213230" defTabSz="857423">
              <a:defRPr>
                <a:solidFill>
                  <a:schemeClr val="tx1"/>
                </a:solidFill>
                <a:latin typeface="Arial" charset="0"/>
              </a:defRPr>
            </a:lvl3pPr>
            <a:lvl4pPr marL="1498613" indent="-213230" defTabSz="857423">
              <a:defRPr>
                <a:solidFill>
                  <a:schemeClr val="tx1"/>
                </a:solidFill>
                <a:latin typeface="Arial" charset="0"/>
              </a:defRPr>
            </a:lvl4pPr>
            <a:lvl5pPr marL="1926574" indent="-213230" defTabSz="857423">
              <a:defRPr>
                <a:solidFill>
                  <a:schemeClr val="tx1"/>
                </a:solidFill>
                <a:latin typeface="Arial" charset="0"/>
              </a:defRPr>
            </a:lvl5pPr>
            <a:lvl6pPr marL="2359040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1505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3971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436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C908D9-9346-4F67-95A0-E52CAF8D3542}" type="slidenum">
              <a:rPr lang="nl-NL" altLang="en-US"/>
              <a:pPr/>
              <a:t>14</a:t>
            </a:fld>
            <a:endParaRPr lang="nl-NL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6917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4542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7423">
              <a:defRPr>
                <a:solidFill>
                  <a:schemeClr val="tx1"/>
                </a:solidFill>
                <a:latin typeface="Arial" charset="0"/>
              </a:defRPr>
            </a:lvl1pPr>
            <a:lvl2pPr marL="695249" indent="-267288" defTabSz="857423">
              <a:defRPr>
                <a:solidFill>
                  <a:schemeClr val="tx1"/>
                </a:solidFill>
                <a:latin typeface="Arial" charset="0"/>
              </a:defRPr>
            </a:lvl2pPr>
            <a:lvl3pPr marL="1070653" indent="-213230" defTabSz="857423">
              <a:defRPr>
                <a:solidFill>
                  <a:schemeClr val="tx1"/>
                </a:solidFill>
                <a:latin typeface="Arial" charset="0"/>
              </a:defRPr>
            </a:lvl3pPr>
            <a:lvl4pPr marL="1498613" indent="-213230" defTabSz="857423">
              <a:defRPr>
                <a:solidFill>
                  <a:schemeClr val="tx1"/>
                </a:solidFill>
                <a:latin typeface="Arial" charset="0"/>
              </a:defRPr>
            </a:lvl4pPr>
            <a:lvl5pPr marL="1926574" indent="-213230" defTabSz="857423">
              <a:defRPr>
                <a:solidFill>
                  <a:schemeClr val="tx1"/>
                </a:solidFill>
                <a:latin typeface="Arial" charset="0"/>
              </a:defRPr>
            </a:lvl5pPr>
            <a:lvl6pPr marL="2359040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91505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3971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436" indent="-213230" defTabSz="857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7CFC9F-D1B9-4DD2-8B1A-98EE83587766}" type="slidenum">
              <a:rPr lang="nl-NL" altLang="en-US"/>
              <a:pPr/>
              <a:t>15</a:t>
            </a:fld>
            <a:endParaRPr lang="nl-NL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6917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924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6845300" cy="884238"/>
          </a:xfrm>
        </p:spPr>
        <p:txBody>
          <a:bodyPr/>
          <a:lstStyle/>
          <a:p>
            <a:r>
              <a:rPr lang="nl-NL" dirty="0"/>
              <a:t>Titelstijl </a:t>
            </a:r>
            <a:r>
              <a:rPr lang="nl-NL" dirty="0" smtClean="0"/>
              <a:t>model </a:t>
            </a:r>
            <a:r>
              <a:rPr lang="nl-NL" dirty="0"/>
              <a:t>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5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</a:t>
            </a:r>
            <a:r>
              <a:rPr lang="nl-NL" dirty="0" smtClean="0"/>
              <a:t>model </a:t>
            </a:r>
            <a:r>
              <a:rPr lang="nl-NL" dirty="0"/>
              <a:t>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845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F0EA-985C-174E-9DAD-5A7A85B586A4}" type="datetimeFigureOut">
              <a:rPr lang="nl-NL"/>
              <a:pPr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HBv5FUmUVc34VM&amp;tbnid=3kTyhYF9y41nMM:&amp;ved=0CAUQjRw&amp;url=http://www.dekkergroep.nl/techniek/materieel/rotterdam-55/&amp;ei=ANMOVIPRMseVPM7ZgJAJ&amp;bvm=bv.74649129,d.ZWU&amp;psig=AFQjCNFbq2KLC7BYE-zG9ELIHUZR3Q2Mhw&amp;ust=1410344025903783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source=images&amp;cd=&amp;cad=rja&amp;uact=8&amp;docid=ecQuY6mS4AYfMM&amp;tbnid=dDTlbIlDXztGIM:&amp;ved=0CAUQjRw&amp;url=http://www.joostdevree.nl/shtmls/korrelverdeling.shtml&amp;ei=vtMOVJ_dEMPaOfDZgagC&amp;bvm=bv.74649129,d.ZWU&amp;psig=AFQjCNExlJTp1uG4y5SmpFnasTBJWd0I8w&amp;ust=1410344238896942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lab.nl/rapport-korrelgrootte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raathofmanegebodems.nl/assets/onderhoudsgids.pdf" TargetMode="External"/><Relationship Id="rId2" Type="http://schemas.openxmlformats.org/officeDocument/2006/relationships/hyperlink" Target="http://straathofmanegebodems.nl/index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C4xdGU0o" TargetMode="External"/><Relationship Id="rId2" Type="http://schemas.openxmlformats.org/officeDocument/2006/relationships/hyperlink" Target="https://www.youtube.com/watch?v=crupOFnjkVQ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0DS6rdUcw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-atP7jwza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5x64TUVkM" TargetMode="External"/><Relationship Id="rId2" Type="http://schemas.openxmlformats.org/officeDocument/2006/relationships/hyperlink" Target="https://www.youtube.com/watch?v=qpoE6i3C_0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48350"/>
          </a:xfrm>
          <a:prstGeom prst="rect">
            <a:avLst/>
          </a:prstGeom>
        </p:spPr>
      </p:pic>
      <p:pic>
        <p:nvPicPr>
          <p:cNvPr id="8" name="Afbeelding 7" descr="11180-008_Powerpoint_HR_D_NL 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79120" y="1995055"/>
            <a:ext cx="7512694" cy="4273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500"/>
              </a:lnSpc>
            </a:pPr>
            <a:r>
              <a:rPr lang="nl-NL" sz="4500" cap="all" dirty="0" smtClean="0">
                <a:solidFill>
                  <a:schemeClr val="bg1"/>
                </a:solidFill>
                <a:latin typeface="Arial Black"/>
                <a:cs typeface="Arial Black"/>
              </a:rPr>
              <a:t>HsPS5 </a:t>
            </a:r>
          </a:p>
          <a:p>
            <a:pPr>
              <a:lnSpc>
                <a:spcPts val="4500"/>
              </a:lnSpc>
            </a:pPr>
            <a:r>
              <a:rPr lang="nl-NL" sz="4500" cap="all" dirty="0" smtClean="0">
                <a:solidFill>
                  <a:schemeClr val="bg1"/>
                </a:solidFill>
                <a:latin typeface="Arial Black"/>
                <a:cs typeface="Arial Black"/>
              </a:rPr>
              <a:t>paardenbodems</a:t>
            </a:r>
            <a:endParaRPr lang="nl-NL" sz="4500" cap="all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490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Zand toplaag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268538" y="1746250"/>
            <a:ext cx="453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2800"/>
              <a:t>Hoe komt zand stabiel?</a:t>
            </a:r>
            <a:endParaRPr lang="en-US" alt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1908175" y="2492375"/>
            <a:ext cx="58324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korrelgrootteverdeling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pic>
        <p:nvPicPr>
          <p:cNvPr id="39941" name="Picture 2" descr="https://encrypted-tbn2.gstatic.com/images?q=tbn:ANd9GcTyJ4g2--7Msy39hf7emjlF2i2C3EO7FOtToMpCSwBWr5q9g7A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789363"/>
            <a:ext cx="35242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 descr="http://www.joostdevree.nl/bouwkunde2/jpgz/zeefkromme_1_algemeen_www_sgc_n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138488"/>
            <a:ext cx="370522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 descr="https://encrypted-tbn1.gstatic.com/images?q=tbn:ANd9GcR1JypnBudtMKhb6iAt1_CqCxBtYvXaEcXmv2ggnPghboo0Mv1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769938"/>
            <a:ext cx="1417637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891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M50- getal zand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M50-getal is bijvoorbeeld de korrelgrootte waar boven en beneden de helft </a:t>
            </a:r>
            <a:r>
              <a:rPr lang="nl-NL" dirty="0" smtClean="0"/>
              <a:t>van de massa </a:t>
            </a:r>
            <a:r>
              <a:rPr lang="nl-NL" dirty="0"/>
              <a:t>van de deeltjes tussen 50 en 2000 </a:t>
            </a:r>
            <a:r>
              <a:rPr lang="nl-NL" dirty="0" err="1"/>
              <a:t>μm</a:t>
            </a:r>
            <a:r>
              <a:rPr lang="nl-NL" dirty="0"/>
              <a:t> </a:t>
            </a:r>
            <a:r>
              <a:rPr lang="nl-NL" dirty="0" smtClean="0"/>
              <a:t>ligt</a:t>
            </a:r>
          </a:p>
          <a:p>
            <a:pPr lvl="1"/>
            <a:r>
              <a:rPr lang="nl-NL" dirty="0" smtClean="0"/>
              <a:t>Toplaag 180- 200</a:t>
            </a:r>
          </a:p>
          <a:p>
            <a:pPr lvl="1"/>
            <a:r>
              <a:rPr lang="nl-NL" dirty="0" smtClean="0"/>
              <a:t>Onderlaag 250 - 300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48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NEN  5104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2" y="1274617"/>
            <a:ext cx="4289573" cy="51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Zand toplaag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268538" y="1746250"/>
            <a:ext cx="453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2800"/>
              <a:t>Hoe komt zand stabiel?</a:t>
            </a:r>
            <a:endParaRPr lang="en-US" alt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1908175" y="2492375"/>
            <a:ext cx="58324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korrelvorm (haakweerstand)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pic>
        <p:nvPicPr>
          <p:cNvPr id="41989" name="Picture 2" descr="http://www.coflexbouweninfra.noordhoff.nl/contentdeel/_assets/221052_10_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28975"/>
            <a:ext cx="29146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08500"/>
            <a:ext cx="33766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43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Zand toplaag</a:t>
            </a: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2268538" y="1746250"/>
            <a:ext cx="453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2800"/>
              <a:t>Hoe komt zand stabiel?</a:t>
            </a:r>
            <a:endParaRPr lang="en-US" alt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1908175" y="2492375"/>
            <a:ext cx="58324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verdichting (pakking)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pic>
        <p:nvPicPr>
          <p:cNvPr id="44037" name="Picture 2" descr="http://www.joostdevree.nl/bouwkunde2/jpgs/schuifspanning_2_zandkorrels_dicht_en_los_gepakt_grondmechanica_arnold_verruij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1663"/>
            <a:ext cx="321786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1692275" y="4344988"/>
            <a:ext cx="4824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200" i="1"/>
              <a:t>dezelfde hoeveelheid zandkorrels dicht gepakt (links) en los (rechts)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918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Zand toplaag</a:t>
            </a: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2268538" y="1746250"/>
            <a:ext cx="453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2800"/>
              <a:t>Hoe komt zand stabiel?</a:t>
            </a:r>
            <a:endParaRPr lang="en-US" alt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1908175" y="2492375"/>
            <a:ext cx="58324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vochtgehalte (vochtspanning)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grondspanning = korrelspanning + vochtspanning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3644900"/>
            <a:ext cx="298608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541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Hoe grover de korrel, des te beter waterdoorlatend maar niet stabiliserend</a:t>
            </a:r>
          </a:p>
          <a:p>
            <a:r>
              <a:rPr lang="nl-NL" dirty="0" smtClean="0"/>
              <a:t>Hoe fijner de korrel hoe beter stabiliserend maar minder waterdoorlatend</a:t>
            </a:r>
          </a:p>
          <a:p>
            <a:r>
              <a:rPr lang="nl-NL" dirty="0" smtClean="0"/>
              <a:t>Zand hoort hoekig van structuur te zijn en niet 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22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Toplaag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nl-NL" sz="2400" dirty="0" smtClean="0"/>
              <a:t>Zand in toplaag:</a:t>
            </a:r>
            <a:endParaRPr lang="nl-NL" altLang="nl-NL" sz="2400" dirty="0"/>
          </a:p>
          <a:p>
            <a:pPr lvl="1">
              <a:lnSpc>
                <a:spcPct val="90000"/>
              </a:lnSpc>
            </a:pPr>
            <a:r>
              <a:rPr lang="nl-NL" altLang="nl-NL" sz="2400" dirty="0" smtClean="0"/>
              <a:t>heeft </a:t>
            </a:r>
            <a:r>
              <a:rPr lang="nl-NL" altLang="nl-NL" sz="2400" dirty="0"/>
              <a:t>een M50 cijfer tussen 180µm &amp; 230µm</a:t>
            </a:r>
          </a:p>
          <a:p>
            <a:pPr lvl="1">
              <a:lnSpc>
                <a:spcPct val="90000"/>
              </a:lnSpc>
            </a:pPr>
            <a:r>
              <a:rPr lang="nl-NL" altLang="nl-NL" sz="2400" dirty="0"/>
              <a:t>mag geen ronde korrel hebben en daarom liever geen zeezand zijn</a:t>
            </a:r>
          </a:p>
          <a:p>
            <a:pPr lvl="1">
              <a:lnSpc>
                <a:spcPct val="90000"/>
              </a:lnSpc>
            </a:pPr>
            <a:r>
              <a:rPr lang="nl-NL" altLang="nl-NL" sz="2400" dirty="0"/>
              <a:t>mag geen verontreinigingen en grove bestanddelen bevatten</a:t>
            </a:r>
          </a:p>
          <a:p>
            <a:pPr lvl="1">
              <a:lnSpc>
                <a:spcPct val="90000"/>
              </a:lnSpc>
            </a:pPr>
            <a:r>
              <a:rPr lang="nl-NL" altLang="nl-NL" sz="2400" dirty="0"/>
              <a:t>moet vrij zijn van leem of </a:t>
            </a:r>
            <a:r>
              <a:rPr lang="nl-NL" altLang="nl-NL" sz="2400" dirty="0" smtClean="0"/>
              <a:t>klei</a:t>
            </a:r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endParaRPr lang="nl-NL" altLang="nl-NL" sz="1800" dirty="0"/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nl-NL" altLang="nl-NL" sz="2400" dirty="0" smtClean="0"/>
              <a:t>Het </a:t>
            </a:r>
            <a:r>
              <a:rPr lang="nl-NL" altLang="nl-NL" sz="2400" dirty="0"/>
              <a:t>zand wat het meeste gebruikt </a:t>
            </a:r>
            <a:r>
              <a:rPr lang="nl-NL" altLang="nl-NL" sz="2400" dirty="0" smtClean="0"/>
              <a:t> </a:t>
            </a:r>
            <a:r>
              <a:rPr lang="nl-NL" altLang="nl-NL" sz="2400" dirty="0"/>
              <a:t>is </a:t>
            </a:r>
            <a:r>
              <a:rPr lang="nl-NL" altLang="nl-NL" sz="2400" dirty="0" smtClean="0"/>
              <a:t>M3C-zan</a:t>
            </a:r>
            <a:r>
              <a:rPr lang="nl-NL" altLang="nl-NL" sz="2000" dirty="0" smtClean="0"/>
              <a:t>d</a:t>
            </a:r>
            <a:endParaRPr lang="nl-NL" altLang="nl-NL" sz="2000" dirty="0"/>
          </a:p>
          <a:p>
            <a:pPr lvl="1">
              <a:lnSpc>
                <a:spcPct val="90000"/>
              </a:lnSpc>
            </a:pPr>
            <a:r>
              <a:rPr lang="en-US" altLang="nl-NL" sz="2400" dirty="0" err="1"/>
              <a:t>Kosten</a:t>
            </a:r>
            <a:r>
              <a:rPr lang="en-US" altLang="nl-NL" sz="2400" dirty="0"/>
              <a:t> </a:t>
            </a:r>
            <a:r>
              <a:rPr lang="en-US" altLang="nl-NL" sz="2400" dirty="0" err="1" smtClean="0"/>
              <a:t>ongeveer</a:t>
            </a:r>
            <a:r>
              <a:rPr lang="en-US" altLang="nl-NL" sz="2400" dirty="0" smtClean="0"/>
              <a:t>  €</a:t>
            </a:r>
            <a:r>
              <a:rPr lang="en-US" altLang="nl-NL" sz="2400" dirty="0"/>
              <a:t>400,= per 10 </a:t>
            </a:r>
            <a:r>
              <a:rPr lang="en-US" altLang="nl-NL" sz="2400" dirty="0" smtClean="0"/>
              <a:t>m</a:t>
            </a:r>
            <a:r>
              <a:rPr lang="en-US" altLang="nl-NL" sz="2400" baseline="30000" dirty="0" smtClean="0"/>
              <a:t>2</a:t>
            </a:r>
          </a:p>
          <a:p>
            <a:pPr lvl="1">
              <a:lnSpc>
                <a:spcPct val="90000"/>
              </a:lnSpc>
            </a:pPr>
            <a:endParaRPr lang="en-US" altLang="nl-NL" sz="2400" baseline="30000" dirty="0"/>
          </a:p>
          <a:p>
            <a:pPr lvl="1">
              <a:lnSpc>
                <a:spcPct val="90000"/>
              </a:lnSpc>
            </a:pPr>
            <a:r>
              <a:rPr lang="en-US" altLang="nl-NL" sz="3200" baseline="30000" dirty="0" smtClean="0"/>
              <a:t>40 euro per m3</a:t>
            </a:r>
          </a:p>
          <a:p>
            <a:pPr lvl="1">
              <a:lnSpc>
                <a:spcPct val="90000"/>
              </a:lnSpc>
            </a:pPr>
            <a:endParaRPr lang="en-US" altLang="nl-NL" sz="2400" baseline="30000" dirty="0" smtClean="0"/>
          </a:p>
          <a:p>
            <a:pPr lvl="1">
              <a:lnSpc>
                <a:spcPct val="90000"/>
              </a:lnSpc>
            </a:pPr>
            <a:endParaRPr lang="nl-NL" altLang="nl-NL" sz="1600" baseline="30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90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Onderlaag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6845300" cy="4708525"/>
          </a:xfrm>
        </p:spPr>
        <p:txBody>
          <a:bodyPr>
            <a:normAutofit/>
          </a:bodyPr>
          <a:lstStyle/>
          <a:p>
            <a:r>
              <a:rPr lang="nl-NL" dirty="0" smtClean="0"/>
              <a:t>Onderlaag afgraven of niet?</a:t>
            </a:r>
          </a:p>
          <a:p>
            <a:r>
              <a:rPr lang="nl-NL" dirty="0" smtClean="0"/>
              <a:t>Zand inbrengen in onderlaag</a:t>
            </a:r>
          </a:p>
          <a:p>
            <a:pPr lvl="1">
              <a:lnSpc>
                <a:spcPct val="90000"/>
              </a:lnSpc>
            </a:pPr>
            <a:r>
              <a:rPr lang="nl-NL" altLang="nl-NL" dirty="0" smtClean="0"/>
              <a:t>Grof zand </a:t>
            </a:r>
            <a:r>
              <a:rPr lang="nl-NL" altLang="nl-NL" dirty="0"/>
              <a:t>die goede waterdoorlatende eigenschappen heeft. </a:t>
            </a:r>
          </a:p>
          <a:p>
            <a:pPr lvl="1">
              <a:lnSpc>
                <a:spcPct val="90000"/>
              </a:lnSpc>
            </a:pPr>
            <a:r>
              <a:rPr lang="nl-NL" altLang="nl-NL" dirty="0" smtClean="0"/>
              <a:t>M50 </a:t>
            </a:r>
            <a:r>
              <a:rPr lang="nl-NL" altLang="nl-NL" dirty="0"/>
              <a:t>van &gt;250µm</a:t>
            </a:r>
          </a:p>
          <a:p>
            <a:pPr lvl="1">
              <a:lnSpc>
                <a:spcPct val="90000"/>
              </a:lnSpc>
            </a:pPr>
            <a:r>
              <a:rPr lang="nl-NL" altLang="nl-NL" dirty="0"/>
              <a:t>kan zowel gesorteerd als ongesorteerd zand zijn</a:t>
            </a:r>
          </a:p>
          <a:p>
            <a:pPr lvl="1">
              <a:lnSpc>
                <a:spcPct val="90000"/>
              </a:lnSpc>
            </a:pPr>
            <a:r>
              <a:rPr lang="en-US" altLang="nl-NL" dirty="0" err="1"/>
              <a:t>Kosten</a:t>
            </a:r>
            <a:r>
              <a:rPr lang="en-US" altLang="nl-NL" dirty="0"/>
              <a:t> </a:t>
            </a:r>
            <a:r>
              <a:rPr lang="en-US" altLang="nl-NL" dirty="0" smtClean="0"/>
              <a:t>ca  </a:t>
            </a:r>
            <a:r>
              <a:rPr lang="en-US" altLang="nl-NL" dirty="0"/>
              <a:t>€300,= per 10 m</a:t>
            </a:r>
            <a:r>
              <a:rPr lang="en-US" altLang="nl-NL" baseline="30000" dirty="0"/>
              <a:t>2</a:t>
            </a:r>
            <a:endParaRPr lang="nl-NL" dirty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5807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M3C zand</a:t>
            </a:r>
            <a:endParaRPr lang="nl-NL" dirty="0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" y="1417638"/>
            <a:ext cx="9037783" cy="5233485"/>
          </a:xfrm>
        </p:spPr>
      </p:pic>
    </p:spTree>
    <p:extLst>
      <p:ext uri="{BB962C8B-B14F-4D97-AF65-F5344CB8AC3E}">
        <p14:creationId xmlns:p14="http://schemas.microsoft.com/office/powerpoint/2010/main" val="30274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4618" y="512618"/>
            <a:ext cx="7127009" cy="884238"/>
          </a:xfrm>
        </p:spPr>
        <p:txBody>
          <a:bodyPr>
            <a:normAutofit/>
          </a:bodyPr>
          <a:lstStyle/>
          <a:p>
            <a:r>
              <a:rPr lang="nl-NL" dirty="0" smtClean="0"/>
              <a:t>Eisen paardenbodems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87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Goede bodem moet voldoen aan de volgende eisen:</a:t>
            </a:r>
          </a:p>
          <a:p>
            <a:pPr>
              <a:buFontTx/>
              <a:buChar char="-"/>
            </a:pPr>
            <a:r>
              <a:rPr lang="nl-NL" dirty="0" smtClean="0"/>
              <a:t>Minimale belasting van paardenbenen</a:t>
            </a:r>
          </a:p>
          <a:p>
            <a:pPr>
              <a:buFontTx/>
              <a:buChar char="-"/>
            </a:pPr>
            <a:r>
              <a:rPr lang="nl-NL" dirty="0" smtClean="0"/>
              <a:t>Minimaliseren van blessures</a:t>
            </a:r>
          </a:p>
          <a:p>
            <a:pPr>
              <a:buFontTx/>
              <a:buChar char="-"/>
            </a:pPr>
            <a:r>
              <a:rPr lang="nl-NL" dirty="0" smtClean="0"/>
              <a:t>Stabiliteit en grip</a:t>
            </a:r>
          </a:p>
          <a:p>
            <a:pPr>
              <a:buFontTx/>
              <a:buChar char="-"/>
            </a:pPr>
            <a:r>
              <a:rPr lang="nl-NL" dirty="0" smtClean="0"/>
              <a:t>Weinig stof genereren</a:t>
            </a:r>
          </a:p>
          <a:p>
            <a:pPr>
              <a:buFontTx/>
              <a:buChar char="-"/>
            </a:pPr>
            <a:r>
              <a:rPr lang="nl-NL" dirty="0" smtClean="0"/>
              <a:t>Stabiel door jaargetijden heen</a:t>
            </a:r>
          </a:p>
          <a:p>
            <a:pPr>
              <a:buFontTx/>
              <a:buChar char="-"/>
            </a:pPr>
            <a:r>
              <a:rPr lang="nl-NL" dirty="0" smtClean="0"/>
              <a:t>Minimaal onderhoud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45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M3C zand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Benodigde hoeveelheid</a:t>
            </a:r>
          </a:p>
          <a:p>
            <a:pPr lvl="1"/>
            <a:r>
              <a:rPr lang="nl-NL" dirty="0" smtClean="0"/>
              <a:t>Lengte x breedte x hoogte</a:t>
            </a:r>
          </a:p>
          <a:p>
            <a:pPr lvl="1"/>
            <a:r>
              <a:rPr lang="nl-NL" dirty="0" smtClean="0"/>
              <a:t>Aantal m3 x 1,2  door zetting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85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Zandlineaal</a:t>
            </a:r>
            <a:endParaRPr lang="nl-NL" dirty="0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75" y="1600200"/>
            <a:ext cx="3258693" cy="4735945"/>
          </a:xfrm>
        </p:spPr>
      </p:pic>
    </p:spTree>
    <p:extLst>
      <p:ext uri="{BB962C8B-B14F-4D97-AF65-F5344CB8AC3E}">
        <p14:creationId xmlns:p14="http://schemas.microsoft.com/office/powerpoint/2010/main" val="2509973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Analyse korrelgrootteverdeling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www.eurolab.nl/rapport-korrelgrootte.htm</a:t>
            </a: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9621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Eb en vloed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straathofmanegebodems.nl/index.html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Onderhoud</a:t>
            </a:r>
            <a:endParaRPr lang="nl-NL" dirty="0" smtClean="0"/>
          </a:p>
          <a:p>
            <a:pPr lvl="1"/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straathofmanegebodems.nl/assets/onderhoudsgids.pdf</a:t>
            </a: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8112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Drainage eb en vloedbodems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Drainage</a:t>
            </a:r>
          </a:p>
          <a:p>
            <a:pPr lvl="1"/>
            <a:r>
              <a:rPr lang="nl-NL" dirty="0"/>
              <a:t>Afstand </a:t>
            </a:r>
            <a:r>
              <a:rPr lang="nl-NL" dirty="0" smtClean="0"/>
              <a:t>1,5 -2 m  </a:t>
            </a:r>
            <a:r>
              <a:rPr lang="nl-NL" dirty="0"/>
              <a:t>meter</a:t>
            </a:r>
          </a:p>
          <a:p>
            <a:pPr lvl="1"/>
            <a:r>
              <a:rPr lang="nl-NL" dirty="0"/>
              <a:t>Diepte 20 – 25 cm</a:t>
            </a:r>
          </a:p>
          <a:p>
            <a:pPr lvl="1"/>
            <a:r>
              <a:rPr lang="nl-NL" dirty="0"/>
              <a:t>Drainage sleuf 15- 30 cm</a:t>
            </a:r>
          </a:p>
          <a:p>
            <a:pPr lvl="1"/>
            <a:r>
              <a:rPr lang="nl-NL" dirty="0"/>
              <a:t>Diameter drainage buis 60 – 80 mm</a:t>
            </a:r>
          </a:p>
        </p:txBody>
      </p:sp>
    </p:spTree>
    <p:extLst>
      <p:ext uri="{BB962C8B-B14F-4D97-AF65-F5344CB8AC3E}">
        <p14:creationId xmlns:p14="http://schemas.microsoft.com/office/powerpoint/2010/main" val="510331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Drainage</a:t>
            </a:r>
            <a:endParaRPr lang="nl-NL" dirty="0"/>
          </a:p>
        </p:txBody>
      </p:sp>
      <p:pic>
        <p:nvPicPr>
          <p:cNvPr id="6" name="Tijdelijke aanduiding voor inhoud 5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87056"/>
            <a:ext cx="8622146" cy="3556000"/>
          </a:xfrm>
        </p:spPr>
      </p:pic>
    </p:spTree>
    <p:extLst>
      <p:ext uri="{BB962C8B-B14F-4D97-AF65-F5344CB8AC3E}">
        <p14:creationId xmlns:p14="http://schemas.microsoft.com/office/powerpoint/2010/main" val="1756786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Drainage aanleggen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hlinkClick r:id="rId2"/>
              </a:rPr>
              <a:t>Paardenbodem</a:t>
            </a: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www.youtube.com/watch?v=Khqf2OqnklQ</a:t>
            </a:r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3"/>
              </a:rPr>
              <a:t>Landbouwgrond</a:t>
            </a:r>
          </a:p>
          <a:p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www.youtube.com/watch?v=rx-C4xdGU0o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481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Aanleg Agterberg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www.youtube.com/watch?v=K0DS6rdUcwg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9912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/>
              <a:t>Pisteberegening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www.youtube.com/watch?v=n-atP7jwzaI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8897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Aanleg paardenbodem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www.youtube.com/watch?v=qpoE6i3C_08</a:t>
            </a:r>
            <a:endParaRPr lang="nl-NL" dirty="0" smtClean="0"/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www.youtube.com/watch?v=TZ5x64TUVkM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88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Paardenbodems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/>
              <a:t>Blessures</a:t>
            </a:r>
          </a:p>
          <a:p>
            <a:pPr eaLnBrk="1" hangingPunct="1"/>
            <a:r>
              <a:rPr lang="en-US" altLang="en-US" sz="2400" smtClean="0"/>
              <a:t>Instabiele (zware) bodem:</a:t>
            </a:r>
            <a:br>
              <a:rPr lang="en-US" altLang="en-US" sz="2400" smtClean="0"/>
            </a:br>
            <a:r>
              <a:rPr lang="en-US" altLang="en-US" sz="2400" smtClean="0"/>
              <a:t>overrekking van de pezen; peesblessure</a:t>
            </a:r>
          </a:p>
          <a:p>
            <a:pPr eaLnBrk="1" hangingPunct="1"/>
            <a:r>
              <a:rPr lang="en-US" altLang="en-US" sz="2400" smtClean="0"/>
              <a:t>Te harde bodem:</a:t>
            </a:r>
            <a:br>
              <a:rPr lang="en-US" altLang="en-US" sz="2400" smtClean="0"/>
            </a:br>
            <a:r>
              <a:rPr lang="en-US" altLang="en-US" sz="2400" smtClean="0"/>
              <a:t>te hoge belasting gewrichten</a:t>
            </a:r>
          </a:p>
          <a:p>
            <a:pPr eaLnBrk="1" hangingPunct="1"/>
            <a:r>
              <a:rPr lang="en-US" altLang="en-US" sz="2400" smtClean="0"/>
              <a:t>Ongelijke bodem:</a:t>
            </a:r>
            <a:br>
              <a:rPr lang="en-US" altLang="en-US" sz="2400" smtClean="0"/>
            </a:br>
            <a:r>
              <a:rPr lang="en-US" altLang="en-US" sz="2400" smtClean="0"/>
              <a:t>ongelijke belasting, verstappen, aantikken</a:t>
            </a:r>
          </a:p>
          <a:p>
            <a:pPr eaLnBrk="1" hangingPunct="1"/>
            <a:r>
              <a:rPr lang="en-US" altLang="en-US" sz="2400" smtClean="0"/>
              <a:t>Te gladde bodem: uitglijden, vallen, gespannen lopen</a:t>
            </a:r>
          </a:p>
          <a:p>
            <a:pPr eaLnBrk="1" hangingPunct="1"/>
            <a:r>
              <a:rPr lang="en-US" altLang="en-US" sz="2400" smtClean="0"/>
              <a:t>Te stroeve bodem: te hoge belasting</a:t>
            </a:r>
          </a:p>
        </p:txBody>
      </p:sp>
      <p:pic>
        <p:nvPicPr>
          <p:cNvPr id="29700" name="Picture 5" descr="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25538"/>
            <a:ext cx="12668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189288"/>
            <a:ext cx="21240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28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Paardenbodems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/>
              <a:t>Bruikbaarheid</a:t>
            </a:r>
          </a:p>
          <a:p>
            <a:pPr eaLnBrk="1" hangingPunct="1"/>
            <a:r>
              <a:rPr lang="en-US" altLang="en-US" sz="2400" smtClean="0"/>
              <a:t>Waterdoorlatendheid</a:t>
            </a:r>
          </a:p>
          <a:p>
            <a:pPr eaLnBrk="1" hangingPunct="1"/>
            <a:r>
              <a:rPr lang="en-US" altLang="en-US" sz="2400" smtClean="0"/>
              <a:t>Onderhoud</a:t>
            </a:r>
          </a:p>
          <a:p>
            <a:pPr eaLnBrk="1" hangingPunct="1"/>
            <a:r>
              <a:rPr lang="en-US" altLang="en-US" sz="2400" smtClean="0"/>
              <a:t>Duurzaamheid	</a:t>
            </a:r>
          </a:p>
          <a:p>
            <a:pPr eaLnBrk="1" hangingPunct="1"/>
            <a:r>
              <a:rPr lang="en-US" altLang="en-US" sz="2400" smtClean="0"/>
              <a:t>Kosten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30724" name="Picture 5" descr="ANd9GcT3Xql7fiAGElgdQ_b_UkezkiM1VzkQl-RvUsdJtGcCq_YR6Wai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20938"/>
            <a:ext cx="30146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13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Paardenbodems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/>
              <a:t>Prestaties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z="2400" smtClean="0"/>
              <a:t>Stabiliteit</a:t>
            </a:r>
          </a:p>
          <a:p>
            <a:pPr eaLnBrk="1" hangingPunct="1"/>
            <a:r>
              <a:rPr lang="en-US" altLang="en-US" sz="2400" smtClean="0"/>
              <a:t>Stroefheid</a:t>
            </a:r>
          </a:p>
          <a:p>
            <a:pPr eaLnBrk="1" hangingPunct="1"/>
            <a:r>
              <a:rPr lang="en-US" altLang="en-US" sz="2400" smtClean="0"/>
              <a:t>Snelheid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</p:txBody>
      </p:sp>
      <p:pic>
        <p:nvPicPr>
          <p:cNvPr id="31748" name="Picture 5" descr="hor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4286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1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Paardenbodems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/>
              <a:t>Soorten bodems</a:t>
            </a:r>
          </a:p>
          <a:p>
            <a:pPr eaLnBrk="1" hangingPunct="1"/>
            <a:r>
              <a:rPr lang="en-US" altLang="en-US" sz="2400" smtClean="0"/>
              <a:t>Grasbodem</a:t>
            </a:r>
          </a:p>
          <a:p>
            <a:pPr eaLnBrk="1" hangingPunct="1"/>
            <a:r>
              <a:rPr lang="en-US" altLang="en-US" sz="2400" smtClean="0"/>
              <a:t>Gras/kunststofbodem</a:t>
            </a:r>
          </a:p>
          <a:p>
            <a:pPr eaLnBrk="1" hangingPunct="1"/>
            <a:r>
              <a:rPr lang="en-US" altLang="en-US" sz="2400" smtClean="0"/>
              <a:t>Zandbodem</a:t>
            </a:r>
          </a:p>
          <a:p>
            <a:pPr eaLnBrk="1" hangingPunct="1"/>
            <a:r>
              <a:rPr lang="en-US" altLang="en-US" sz="2400" smtClean="0"/>
              <a:t>Zand/kunststof</a:t>
            </a:r>
          </a:p>
          <a:p>
            <a:pPr eaLnBrk="1" hangingPunct="1"/>
            <a:r>
              <a:rPr lang="en-US" altLang="en-US" sz="2400" smtClean="0"/>
              <a:t>Zand/hout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36838"/>
            <a:ext cx="421163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77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Paardenbodems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799262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2238"/>
            <a:ext cx="4870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19475" y="15573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/>
              <a:t>Indoor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563938" y="38608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/>
              <a:t>Outdoor</a:t>
            </a:r>
          </a:p>
        </p:txBody>
      </p:sp>
    </p:spTree>
    <p:extLst>
      <p:ext uri="{BB962C8B-B14F-4D97-AF65-F5344CB8AC3E}">
        <p14:creationId xmlns:p14="http://schemas.microsoft.com/office/powerpoint/2010/main" val="2501185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Zand toplaag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708275"/>
            <a:ext cx="30718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5" descr="http://static.panoramio.com/photos/1920x1280/149655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98750"/>
            <a:ext cx="365283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2268538" y="1746250"/>
            <a:ext cx="453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2800"/>
              <a:t>Hoe komt zand stabiel?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017693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Zand toplaag</a:t>
            </a: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2268538" y="1746250"/>
            <a:ext cx="453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2800"/>
              <a:t>Hoe komt zand stabiel?</a:t>
            </a:r>
            <a:endParaRPr lang="en-US" alt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1908175" y="2492375"/>
            <a:ext cx="583247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door wrijvingskrachten (spanning) tussen de zandkorrels 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dit wordt bepaald door:</a:t>
            </a:r>
          </a:p>
          <a:p>
            <a:pPr>
              <a:defRPr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korrelgrootteverdeling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korrelvorm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verdichting (pakking)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vochtgehalte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75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 8 paardenbodem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tocht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 8 paardenbodems</Template>
  <TotalTime>264</TotalTime>
  <Words>368</Words>
  <Application>Microsoft Office PowerPoint</Application>
  <PresentationFormat>Diavoorstelling (4:3)</PresentationFormat>
  <Paragraphs>142</Paragraphs>
  <Slides>29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Franklin Gothic Book</vt:lpstr>
      <vt:lpstr>Franklin Gothic Medium</vt:lpstr>
      <vt:lpstr>Wingdings</vt:lpstr>
      <vt:lpstr>les 8 paardenbodems</vt:lpstr>
      <vt:lpstr>PowerPoint-presentatie</vt:lpstr>
      <vt:lpstr>Eisen paardenbodems</vt:lpstr>
      <vt:lpstr>Paardenbodems</vt:lpstr>
      <vt:lpstr>Paardenbodems</vt:lpstr>
      <vt:lpstr>Paardenbodems</vt:lpstr>
      <vt:lpstr>Paardenbodems</vt:lpstr>
      <vt:lpstr>Paardenbodems</vt:lpstr>
      <vt:lpstr>Zand toplaag</vt:lpstr>
      <vt:lpstr>Zand toplaag</vt:lpstr>
      <vt:lpstr>Zand toplaag</vt:lpstr>
      <vt:lpstr>M50- getal zand</vt:lpstr>
      <vt:lpstr>NEN  5104</vt:lpstr>
      <vt:lpstr>Zand toplaag</vt:lpstr>
      <vt:lpstr>Zand toplaag</vt:lpstr>
      <vt:lpstr>Zand toplaag</vt:lpstr>
      <vt:lpstr>zand</vt:lpstr>
      <vt:lpstr>Toplaag</vt:lpstr>
      <vt:lpstr>Onderlaag</vt:lpstr>
      <vt:lpstr>M3C zand</vt:lpstr>
      <vt:lpstr>M3C zand</vt:lpstr>
      <vt:lpstr>Zandlineaal</vt:lpstr>
      <vt:lpstr>Analyse korrelgrootteverdeling</vt:lpstr>
      <vt:lpstr>Eb en vloed bodem</vt:lpstr>
      <vt:lpstr>Drainage eb en vloedbodems</vt:lpstr>
      <vt:lpstr>Drainage</vt:lpstr>
      <vt:lpstr>Drainage aanleggen</vt:lpstr>
      <vt:lpstr>Aanleg Agterberg bodem</vt:lpstr>
      <vt:lpstr>Pisteberegening</vt:lpstr>
      <vt:lpstr>Aanleg paardenbodem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Frans</dc:creator>
  <cp:lastModifiedBy>Erp, F van</cp:lastModifiedBy>
  <cp:revision>8</cp:revision>
  <cp:lastPrinted>2012-06-26T18:56:52Z</cp:lastPrinted>
  <dcterms:created xsi:type="dcterms:W3CDTF">2015-09-23T13:57:47Z</dcterms:created>
  <dcterms:modified xsi:type="dcterms:W3CDTF">2015-10-06T06:25:49Z</dcterms:modified>
</cp:coreProperties>
</file>